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
      <p:font typeface="Work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BA8530-764A-493D-9E0F-0C59E1A3FFFE}">
  <a:tblStyle styleId="{32BA8530-764A-493D-9E0F-0C59E1A3FFF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67E0491-5315-4D0B-8B23-11B166E9C6E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WorkSans-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boldItalic.fntdata"/><Relationship Id="rId30" Type="http://schemas.openxmlformats.org/officeDocument/2006/relationships/font" Target="fonts/WorkSans-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d87775e65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d87775e65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d87775e65_0_2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d87775e65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d87775e65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d87775e65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d87775e65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d87775e65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0CHr-oIZ58c?si=_OeOt9yK3Ed5Q_q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358675"/>
          <a:ext cx="3000000" cy="3000000"/>
        </p:xfrm>
        <a:graphic>
          <a:graphicData uri="http://schemas.openxmlformats.org/drawingml/2006/table">
            <a:tbl>
              <a:tblPr>
                <a:noFill/>
                <a:tableStyleId>{32BA8530-764A-493D-9E0F-0C59E1A3FFFE}</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a:t>
                      </a:r>
                      <a:r>
                        <a:rPr lang="en" sz="1100">
                          <a:latin typeface="Inter"/>
                          <a:ea typeface="Inter"/>
                          <a:cs typeface="Inter"/>
                          <a:sym typeface="Inter"/>
                        </a:rPr>
                        <a:t>s </a:t>
                      </a:r>
                      <a:r>
                        <a:rPr lang="en" sz="1100">
                          <a:latin typeface="Inter"/>
                          <a:ea typeface="Inter"/>
                          <a:cs typeface="Inter"/>
                          <a:sym typeface="Inter"/>
                        </a:rPr>
                        <a:t>a historian, let's start with the definition: Thinking historically means identifying the evidence related to a claim, assessing its validity, an</a:t>
                      </a:r>
                      <a:r>
                        <a:rPr lang="en" sz="1100">
                          <a:latin typeface="Inter"/>
                          <a:ea typeface="Inter"/>
                          <a:cs typeface="Inter"/>
                          <a:sym typeface="Inter"/>
                        </a:rPr>
                        <a:t>d </a:t>
                      </a:r>
                      <a:r>
                        <a:rPr lang="en" sz="1100">
                          <a:latin typeface="Inter"/>
                          <a:ea typeface="Inter"/>
                          <a:cs typeface="Inter"/>
                          <a:sym typeface="Inter"/>
                        </a:rPr>
                        <a:t>corroborating it by comparing multiple source’s interpretations of events, developments, or processes. So there's really three things baked into that definition. First, is identifying evidence</a:t>
                      </a:r>
                      <a:r>
                        <a:rPr lang="en" sz="1100">
                          <a:latin typeface="Inter"/>
                          <a:ea typeface="Inter"/>
                          <a:cs typeface="Inter"/>
                          <a:sym typeface="Inter"/>
                        </a:rPr>
                        <a:t>;</a:t>
                      </a:r>
                      <a:r>
                        <a:rPr lang="en" sz="1100">
                          <a:latin typeface="Inter"/>
                          <a:ea typeface="Inter"/>
                          <a:cs typeface="Inter"/>
                          <a:sym typeface="Inter"/>
                        </a:rPr>
                        <a:t> </a:t>
                      </a:r>
                      <a:r>
                        <a:rPr lang="en" sz="1100">
                          <a:latin typeface="Inter"/>
                          <a:ea typeface="Inter"/>
                          <a:cs typeface="Inter"/>
                          <a:sym typeface="Inter"/>
                        </a:rPr>
                        <a:t>n</a:t>
                      </a:r>
                      <a:r>
                        <a:rPr lang="en" sz="1100">
                          <a:latin typeface="Inter"/>
                          <a:ea typeface="Inter"/>
                          <a:cs typeface="Inter"/>
                          <a:sym typeface="Inter"/>
                        </a:rPr>
                        <a:t>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15750" y="7751825"/>
            <a:ext cx="7140900" cy="173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a:t>
            </a:r>
            <a:r>
              <a:rPr lang="en" sz="1100">
                <a:latin typeface="Inter"/>
                <a:ea typeface="Inter"/>
                <a:cs typeface="Inter"/>
                <a:sym typeface="Inter"/>
              </a:rPr>
              <a:t>sources</a:t>
            </a:r>
            <a:r>
              <a:rPr lang="en" sz="1100">
                <a:latin typeface="Inter"/>
                <a:ea typeface="Inter"/>
                <a:cs typeface="Inter"/>
                <a:sym typeface="Inter"/>
              </a:rPr>
              <a:t>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Spartan Constitution</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3602581" y="2919333"/>
          <a:ext cx="3000000" cy="3000000"/>
        </p:xfrm>
        <a:graphic>
          <a:graphicData uri="http://schemas.openxmlformats.org/drawingml/2006/table">
            <a:tbl>
              <a:tblPr>
                <a:noFill/>
                <a:tableStyleId>{32BA8530-764A-493D-9E0F-0C59E1A3FFFE}</a:tableStyleId>
              </a:tblPr>
              <a:tblGrid>
                <a:gridCol w="3700775"/>
              </a:tblGrid>
              <a:tr h="85900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Halant"/>
                          <a:ea typeface="Halant"/>
                          <a:cs typeface="Halant"/>
                          <a:sym typeface="Halant"/>
                        </a:rPr>
                        <a:t>Source: Xenophon. </a:t>
                      </a:r>
                      <a:r>
                        <a:rPr i="1" lang="en" sz="1200">
                          <a:solidFill>
                            <a:srgbClr val="000000"/>
                          </a:solidFill>
                          <a:latin typeface="Halant"/>
                          <a:ea typeface="Halant"/>
                          <a:cs typeface="Halant"/>
                          <a:sym typeface="Halant"/>
                        </a:rPr>
                        <a:t>Spartan Constitution</a:t>
                      </a:r>
                      <a:r>
                        <a:rPr lang="en" sz="1200">
                          <a:solidFill>
                            <a:srgbClr val="000000"/>
                          </a:solidFill>
                          <a:latin typeface="Halant"/>
                          <a:ea typeface="Halant"/>
                          <a:cs typeface="Halant"/>
                          <a:sym typeface="Halant"/>
                        </a:rPr>
                        <a:t>, published between 387 and 375 B.C.E.</a:t>
                      </a:r>
                      <a:endParaRPr sz="12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Note: Xenophon was from Athens, but supported much of the Spartan way of life. His account of Spartan society gives historians a glimpse of what it looked like from an outsider’s point of view.</a:t>
                      </a:r>
                      <a:endParaRPr sz="13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1. Now once it had struck me [Xenophon] that Sparta, despite having one of the lowest populations, had nonetheless clearly become the most powerful and most famous state in Greece, I wondered how this had ever happened. But I stopped wondering once I had pondered the Spartiates’ institutions, for they have achieved success by obeying the laws laid down for them by Lycurgus*. I certainly admire him and consider him in the highest degree a wise man, since it was not by copying other states, but by deciding on an opposite course to the majority that he made his country outstandingly fortunate.</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200">
                          <a:solidFill>
                            <a:srgbClr val="000000"/>
                          </a:solidFill>
                          <a:latin typeface="Inter"/>
                          <a:ea typeface="Inter"/>
                          <a:cs typeface="Inter"/>
                          <a:sym typeface="Inter"/>
                        </a:rPr>
                        <a:t>The law by which Lycurgus encouraged the practice of virtue up to old age is another excellent measure in my opinion. By requiring men to face the ordeal of election to the Council of Elders near the end of life [age 60], he prevented neglect of high principles even in old age.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solidFill>
                            <a:srgbClr val="000000"/>
                          </a:solidFill>
                          <a:latin typeface="Inter"/>
                          <a:ea typeface="Inter"/>
                          <a:cs typeface="Inter"/>
                          <a:sym typeface="Inter"/>
                        </a:rPr>
                        <a:t>*Lycurgus was the founder and lawgiver of the city-state of Sparta that Xenophon describes above.</a:t>
                      </a:r>
                      <a:endParaRPr b="1" sz="1000">
                        <a:solidFill>
                          <a:srgbClr val="000000"/>
                        </a:solidFill>
                        <a:highlight>
                          <a:srgbClr val="FFFFFF"/>
                        </a:highlight>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59" name="Google Shape;159;p38"/>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4 C’s of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160" name="Google Shape;160;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1" name="Google Shape;161;p38"/>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62" name="Google Shape;162;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3" name="Google Shape;163;p38"/>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164" name="Google Shape;164;p38"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165" name="Google Shape;165;p38"/>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166" name="Google Shape;166;p38"/>
          <p:cNvSpPr txBox="1"/>
          <p:nvPr/>
        </p:nvSpPr>
        <p:spPr>
          <a:xfrm>
            <a:off x="469050" y="3910650"/>
            <a:ext cx="2778300" cy="4577700"/>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CITATION</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Identify the Source information (Source title, author, year published/created)</a:t>
            </a:r>
            <a:endParaRPr sz="11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CONTEXTUALIZATION</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167" name="Google Shape;167;p38"/>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THE 4 C’S OF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PROTOCOL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b="1" sz="1500">
              <a:solidFill>
                <a:schemeClr val="dk1"/>
              </a:solidFill>
              <a:latin typeface="Plus Jakarta Sans"/>
              <a:ea typeface="Plus Jakarta Sans"/>
              <a:cs typeface="Plus Jakarta Sans"/>
              <a:sym typeface="Plus Jakarta Sans"/>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6" name="Google Shape;17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79" name="Google Shape;179;p3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85" name="Google Shape;185;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40"/>
          <p:cNvGraphicFramePr/>
          <p:nvPr/>
        </p:nvGraphicFramePr>
        <p:xfrm>
          <a:off x="533316" y="923526"/>
          <a:ext cx="3000000" cy="3000000"/>
        </p:xfrm>
        <a:graphic>
          <a:graphicData uri="http://schemas.openxmlformats.org/drawingml/2006/table">
            <a:tbl>
              <a:tblPr>
                <a:noFill/>
                <a:tableStyleId>{E67E0491-5315-4D0B-8B23-11B166E9C6E9}</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A. J. H. Goodwin, “The Medieval Empire of Ghana" </a:t>
                      </a:r>
                      <a:r>
                        <a:rPr i="1" lang="en" sz="1600">
                          <a:latin typeface="Halant"/>
                          <a:ea typeface="Halant"/>
                          <a:cs typeface="Halant"/>
                          <a:sym typeface="Halant"/>
                        </a:rPr>
                        <a:t>The South African Archaeological Bulletin,</a:t>
                      </a:r>
                      <a:r>
                        <a:rPr lang="en" sz="1600">
                          <a:latin typeface="Halant"/>
                          <a:ea typeface="Halant"/>
                          <a:cs typeface="Halant"/>
                          <a:sym typeface="Halant"/>
                        </a:rPr>
                        <a:t> September 1997, pg. 108-112.</a:t>
                      </a:r>
                      <a:endParaRPr sz="1600">
                        <a:latin typeface="Halant"/>
                        <a:ea typeface="Halant"/>
                        <a:cs typeface="Halant"/>
                        <a:sym typeface="Halant"/>
                      </a:endParaRPr>
                    </a:p>
                    <a:p>
                      <a:pPr indent="0" lvl="0" marL="0" rtl="0" algn="l">
                        <a:spcBef>
                          <a:spcPts val="0"/>
                        </a:spcBef>
                        <a:spcAft>
                          <a:spcPts val="0"/>
                        </a:spcAft>
                        <a:buNone/>
                      </a:pPr>
                      <a:r>
                        <a:t/>
                      </a:r>
                      <a:endParaRPr sz="16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Mansa Musa was a 14th-century ruler of the Mali Empire (Ghana), who was known for his immense wealth and influence. As the ninth emperor of Mali, he is often considered one of the wealthiest individuals in history, primarily due to his legendary pilgrimage to Mecca in 1324-1325, during which he distributed vast amounts of gold.</a:t>
                      </a:r>
                      <a:endParaRPr sz="12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218000">
                <a:tc>
                  <a:txBody>
                    <a:bodyPr/>
                    <a:lstStyle/>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But the chroniclers of Cairo give a far less happy picture. With all his gold, his gifts and his trading, King Mansa Musa had upset the greatest gold market of the medieval world. As he left Cairo, Mecca and Medina, prices rocketed as everyone tried to pay in depreciated gold. However, Musa had not made ample provision for his return journey. On reaching</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Cairo once again, he borrowed back all the gold he could get. The money-lenders were entranced: they lent at a high rate of interest. The value of gold mounted to unprecedented heights; prices dropped</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accordingly. All went well until Musa got back to Mali. He immediately repaid the vast loan plus interest in a single astounding payment. The money-lenders were ruined as the price of gold fell through the floor. For the first and last time one man had played ducks and drakes with the world price of gold. Gold dust was dust indeed.</a:t>
                      </a:r>
                      <a:endParaRPr sz="15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*Note: Ducks and drakes refers to spending money recklessly</a:t>
                      </a:r>
                      <a:endParaRPr sz="12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94" name="Google Shape;194;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5" name="Google Shape;19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41"/>
          <p:cNvSpPr txBox="1"/>
          <p:nvPr/>
        </p:nvSpPr>
        <p:spPr>
          <a:xfrm>
            <a:off x="390200" y="751274"/>
            <a:ext cx="6992100" cy="46104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Select the piece of evidence from the above document that </a:t>
            </a:r>
            <a:r>
              <a:rPr i="1" lang="en" sz="1600">
                <a:solidFill>
                  <a:schemeClr val="dk1"/>
                </a:solidFill>
                <a:latin typeface="Inter"/>
                <a:ea typeface="Inter"/>
                <a:cs typeface="Inter"/>
                <a:sym typeface="Inter"/>
              </a:rPr>
              <a:t>best </a:t>
            </a:r>
            <a:r>
              <a:rPr lang="en" sz="1600">
                <a:solidFill>
                  <a:schemeClr val="dk1"/>
                </a:solidFill>
                <a:latin typeface="Inter"/>
                <a:ea typeface="Inter"/>
                <a:cs typeface="Inter"/>
                <a:sym typeface="Inter"/>
              </a:rPr>
              <a:t>supports the claim: </a:t>
            </a:r>
            <a:r>
              <a:rPr b="1" lang="en" sz="1600">
                <a:solidFill>
                  <a:schemeClr val="dk1"/>
                </a:solidFill>
                <a:latin typeface="Inter"/>
                <a:ea typeface="Inter"/>
                <a:cs typeface="Inter"/>
                <a:sym typeface="Inter"/>
              </a:rPr>
              <a:t>Mansa Musa’s pilgrimage to Mecca created economic instability in Cairo.</a:t>
            </a:r>
            <a:endParaRPr b="1" sz="1600">
              <a:solidFill>
                <a:schemeClr val="dk1"/>
              </a:solidFill>
              <a:latin typeface="Inter"/>
              <a:ea typeface="Inter"/>
              <a:cs typeface="Inter"/>
              <a:sym typeface="Inter"/>
            </a:endParaRPr>
          </a:p>
          <a:p>
            <a:pPr indent="0" lvl="0" marL="4826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“The money-lenders were entranced: they lent at a high rate of interest.”</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“As he left Cairo, Mecca and Medina, prices rocketed as everyone tried to pay in depreciated gold.”</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“He immediately repaid the vast loan plus interest in a single astounding payment. The money-lenders were ruined as the price of gold fell through the floor.”</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“With all his gold, his gifts and his trading, King Mansa Musa had upset the greatest gold market of the medieval world.”</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Justify your choice in the space below.</a:t>
            </a:r>
            <a:endParaRPr sz="1600">
              <a:solidFill>
                <a:schemeClr val="dk1"/>
              </a:solidFill>
              <a:latin typeface="Inter"/>
              <a:ea typeface="Inter"/>
              <a:cs typeface="Inter"/>
              <a:sym typeface="Inter"/>
            </a:endParaRPr>
          </a:p>
        </p:txBody>
      </p:sp>
      <p:sp>
        <p:nvSpPr>
          <p:cNvPr id="198" name="Google Shape;198;p41"/>
          <p:cNvSpPr txBox="1"/>
          <p:nvPr/>
        </p:nvSpPr>
        <p:spPr>
          <a:xfrm>
            <a:off x="381550" y="5484725"/>
            <a:ext cx="6992100" cy="33711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